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017" r:id="rId3"/>
    <p:sldId id="1018" r:id="rId4"/>
    <p:sldId id="1019" r:id="rId5"/>
    <p:sldId id="1021" r:id="rId6"/>
    <p:sldId id="1024" r:id="rId7"/>
    <p:sldId id="1025" r:id="rId8"/>
    <p:sldId id="1026" r:id="rId9"/>
    <p:sldId id="1027" r:id="rId10"/>
    <p:sldId id="1032" r:id="rId11"/>
    <p:sldId id="1034" r:id="rId12"/>
    <p:sldId id="1035" r:id="rId13"/>
    <p:sldId id="1036" r:id="rId14"/>
    <p:sldId id="1039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高中语文 必修 上册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第二单元  实用性阅读与交流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 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以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工匠精神雕琢时代品质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436190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名人名言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en-US" altLang="zh-CN" b="1" dirty="0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责任</a:t>
            </a:r>
            <a:r>
              <a:rPr lang="en-US" altLang="zh-CN" b="1" dirty="0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我们不是为自己而生，我们的国家赋予我们应尽的责任。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西塞罗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社会犹如一条船，每个人都要有掌舵的准备。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易卜生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每一个人都应该有这样的信心：人所能负的责任，我必能负；人所不能负的责任，我亦能负。如此，你才能磨炼自己，求得更高的知识而进入更高的境界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林肯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真正进步的人决不以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孤独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为已足，必须负起责任，使大家都进步，至少使周围的人都进步。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邹韬奋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3" name="素养养成记.EPS" descr="id:21474886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9359" y="755651"/>
            <a:ext cx="4671695" cy="485775"/>
          </a:xfrm>
          <a:prstGeom prst="rect">
            <a:avLst/>
          </a:prstGeom>
        </p:spPr>
      </p:pic>
      <p:pic>
        <p:nvPicPr>
          <p:cNvPr id="4" name="21XBS8.EPS" descr="id:21474886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1349821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677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3610"/>
            <a:ext cx="11485848" cy="390023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在火药上微雕的大国工匠徐立平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徐立平，中国航天科技集团有限公司第四研究院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7416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厂高级技师。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1987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年入厂以来，他一直为导弹固体燃料发动机的火药进行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微整形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。目前，火药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在全世界都是一个难题，无法完全用机器解决。下刀的力道，完全要靠工人自己判断，而药面精度是否合格，直接决定了导弹的精准射程。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0.5 mm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是固体发动机药面精度允许的最大误差，而经过徐立平之手雕刻出的火药，药面误差不超过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0.2 mm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，堪称完美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材运用.EPS" descr="id:21474886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752492"/>
            <a:ext cx="2015490" cy="38862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78582" y="1248196"/>
            <a:ext cx="1211580" cy="461665"/>
            <a:chOff x="342748" y="1248196"/>
            <a:chExt cx="1211580" cy="461665"/>
          </a:xfrm>
        </p:grpSpPr>
        <p:pic>
          <p:nvPicPr>
            <p:cNvPr id="7" name="BS25.EPS" descr="id:214748868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42748" y="1277813"/>
              <a:ext cx="1211580" cy="395605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342748" y="124819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素材一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31701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为了杜绝安全隐患，徐立平还设计发明了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多种药面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刀具，有两种获得国家专利，一种还被命名为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立平刀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。由于长年保持一个姿势雕刻火药，以及火药中毒后遗症，徐立平身体变得向一边倾斜，头发也掉了大半。三十多年来，他冒着巨大的危险雕刻火药。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年，他被评为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大国工匠年度人物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专注与创新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工匠精神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个人与国家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0163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51562"/>
            <a:ext cx="11485848" cy="3346237"/>
          </a:xfrm>
        </p:spPr>
        <p:txBody>
          <a:bodyPr/>
          <a:lstStyle/>
          <a:p>
            <a:pPr lvl="0"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匠心雕琢，镌刻时代风华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在时代的滚滚浪潮中，工匠精神宛如一座不朽的灯塔，为品质坚守指明方向。正如《以工匠精神雕琢时代品质》中所讲：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倘若没有发自肺腑、专心如一的热爱，怎能有废寝忘食、尽心竭力的付出；没有臻于至善、超今冠古的追求，怎能有出类拔萃、巧夺天工的卓越；没有冰心一片、物我两忘的境界，怎能有雷打不动、脚踏实地的笃实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工匠精神，是对技艺的执着打磨，对完美的不懈追求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50590" y="827659"/>
            <a:ext cx="1211580" cy="461665"/>
            <a:chOff x="342748" y="1248196"/>
            <a:chExt cx="1211580" cy="461665"/>
          </a:xfrm>
        </p:grpSpPr>
        <p:pic>
          <p:nvPicPr>
            <p:cNvPr id="4" name="BS25.EPS" descr="id:2147488689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2748" y="1277813"/>
              <a:ext cx="1211580" cy="39560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42748" y="124819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r>
                <a:rPr lang="zh-CN" altLang="en-US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二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93991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宫文物修复师们，用一双双巧手，拂去岁月的尘埃，让古老文物重焕生机。他们在修复过程中，专注于每一个细节，不放过丝毫瑕疵，这正是工匠精神的生动体现。他们耐得住寂寞，守得住初心，将对传统文化的热爱倾注于手中的文物，用日复一日的坚守诠释着匠心的真谛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专注与坚持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追求卓越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传承与创新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881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5207160"/>
            <a:ext cx="1296144" cy="41691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331" y="4670554"/>
            <a:ext cx="1017165" cy="41691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939" y="4119979"/>
            <a:ext cx="1017165" cy="4169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成语辨析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3AB54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不谋而合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不约而同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不谋而合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：没有事先商量而彼此见解或行动完全一致。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不约而同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：没有事先商量而彼此见解或行动一致。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结构相同，都有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偶然一致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不谋而合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一般做谓语，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不约而同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一般做状语。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关于这件事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咱俩想一块啦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真是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不谋而合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新老师刚走进教室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同学们便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不约而同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地鼓起掌来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教材晒清单.EPS" descr="id:2147488590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9794" y="764704"/>
            <a:ext cx="5035692" cy="484818"/>
          </a:xfrm>
          <a:prstGeom prst="rect">
            <a:avLst/>
          </a:prstGeom>
        </p:spPr>
      </p:pic>
      <p:pic>
        <p:nvPicPr>
          <p:cNvPr id="4" name="21XBS1.EPS" descr="id:2147488597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7911" y="1329398"/>
            <a:ext cx="2016224" cy="371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4733853"/>
            <a:ext cx="1296144" cy="4169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331" y="3628244"/>
            <a:ext cx="1017165" cy="41691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30" y="3095087"/>
            <a:ext cx="1017165" cy="4169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3AB54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炉火纯青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出神入化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炉火纯青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：相传道家炼丹，到炉子里的火发出纯青色的火焰的时候，就算成功了。比喻学问、技术等达到了纯熟完美的地步。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出神入化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：形容技艺达到了绝妙的境界。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都指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达到很高的境界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炉火纯青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可以用于学术修养方面，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出神入化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只能形容技艺高超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神妙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他的演讲技巧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炉火纯青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每次的演讲都能吸引无数人的关注。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齐白石画虾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已经到了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出神入化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的地步。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659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90581"/>
            <a:ext cx="11485848" cy="2792239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年的政府工作报告中，李克强总理说：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要鼓励企业开展个性化定制、柔性化生产，培育精益求精的工匠精神。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近些年来充斥媒体的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中国智造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中国创造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中国精造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工匠精神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，如今成为决策层共识，写进政府工作报告中，显得尤为难得和可贵。在此背景下，李斌写了这篇文章，发表在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日的《人民日报》上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相关链接.EPS" descr="id:2147488604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4646" y="764704"/>
            <a:ext cx="2015490" cy="38862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1054647" y="1394670"/>
            <a:ext cx="1460162" cy="461665"/>
            <a:chOff x="345811" y="1394670"/>
            <a:chExt cx="1460162" cy="461665"/>
          </a:xfrm>
        </p:grpSpPr>
        <p:pic>
          <p:nvPicPr>
            <p:cNvPr id="4" name="BS23A.EPS" descr="id:214748861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73425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2792239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 闻 评 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新闻评论是社会各界对新近发生的新闻事件所发表的言论的总称，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以传播意见性信息为主要目的和方式，包括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标题、引言、主体和结论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四个部分。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新闻评论主要面向广大群众，因此不仅仅是对事实的简单报道，更要求评论员的深度思考和独特见解，引导舆论，传播思想，影响社会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054646" y="836712"/>
            <a:ext cx="1460162" cy="461665"/>
            <a:chOff x="345811" y="1394670"/>
            <a:chExt cx="1460162" cy="461665"/>
          </a:xfrm>
        </p:grpSpPr>
        <p:pic>
          <p:nvPicPr>
            <p:cNvPr id="7" name="BS23A.EPS" descr="id:214748861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文体知识</a:t>
              </a:r>
              <a:endParaRPr lang="zh-CN" alt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29064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信息类文本阅读之分析论点、论据和论证</a:t>
            </a:r>
            <a:r>
              <a:rPr lang="zh-CN" altLang="zh-CN" b="1" dirty="0" smtClean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关系</a:t>
            </a:r>
            <a:endParaRPr lang="en-US" altLang="zh-CN" b="1" dirty="0" smtClean="0">
              <a:solidFill>
                <a:srgbClr val="EB6262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高考戳考点.EPS" descr="id:21474886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22846" y="755826"/>
            <a:ext cx="4744720" cy="485775"/>
          </a:xfrm>
          <a:prstGeom prst="rect">
            <a:avLst/>
          </a:prstGeom>
        </p:spPr>
      </p:pic>
      <p:pic>
        <p:nvPicPr>
          <p:cNvPr id="5" name="分析.EPS" descr="id:21474886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2050048"/>
            <a:ext cx="2015490" cy="370840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484977"/>
              </p:ext>
            </p:extLst>
          </p:nvPr>
        </p:nvGraphicFramePr>
        <p:xfrm>
          <a:off x="360854" y="2540848"/>
          <a:ext cx="11485848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485325">
                  <a:extLst>
                    <a:ext uri="{9D8B030D-6E8A-4147-A177-3AD203B41FA5}">
                      <a16:colId xmlns:a16="http://schemas.microsoft.com/office/drawing/2014/main" val="2911532352"/>
                    </a:ext>
                  </a:extLst>
                </a:gridCol>
                <a:gridCol w="10000523">
                  <a:extLst>
                    <a:ext uri="{9D8B030D-6E8A-4147-A177-3AD203B41FA5}">
                      <a16:colId xmlns:a16="http://schemas.microsoft.com/office/drawing/2014/main" val="134644641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思维发展与提升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48963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indent="66992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信息类文本阅读能力的要求之一：在熟悉论述类文本和实用类文本的主要文类及其基本特征、体式惯例的基础上，能整体感知文本，把握文本的主要概念、观点、方法等关键信息，分析评价观点和材料的关系、主要信息和次要信息的关系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66992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高考考查信息类文本阅读之分析论点、论据和论证关系题题型多样，有客观题，也有主观题，是历年高考必考考点。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33152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1492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440415"/>
              </p:ext>
            </p:extLst>
          </p:nvPr>
        </p:nvGraphicFramePr>
        <p:xfrm>
          <a:off x="334567" y="1124744"/>
          <a:ext cx="11521280" cy="2463299"/>
        </p:xfrm>
        <a:graphic>
          <a:graphicData uri="http://schemas.openxmlformats.org/drawingml/2006/table">
            <a:tbl>
              <a:tblPr firstRow="1" firstCol="1" bandRow="1"/>
              <a:tblGrid>
                <a:gridCol w="1008111">
                  <a:extLst>
                    <a:ext uri="{9D8B030D-6E8A-4147-A177-3AD203B41FA5}">
                      <a16:colId xmlns:a16="http://schemas.microsoft.com/office/drawing/2014/main" val="2666635847"/>
                    </a:ext>
                  </a:extLst>
                </a:gridCol>
                <a:gridCol w="10513169">
                  <a:extLst>
                    <a:ext uri="{9D8B030D-6E8A-4147-A177-3AD203B41FA5}">
                      <a16:colId xmlns:a16="http://schemas.microsoft.com/office/drawing/2014/main" val="3186739381"/>
                    </a:ext>
                  </a:extLst>
                </a:gridCol>
              </a:tblGrid>
              <a:tr h="246329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常见设问方式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下列选项中，可以作为论据来支撑材料观点的一项是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下列对原文论证的相关分析，不正确的一项是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材料在论证上有哪些特点？请简要说明。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请分析材料的行文思路。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0368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7615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7546"/>
            <a:ext cx="11485848" cy="334623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5979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作为论据支撑材料观点题的解题要点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作答此类题，一要明确材料的观点，二要注意论据和观点间的对应关系。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5979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分析论证特点题的解题要点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作答此类题，一要明确论证类型，二要明确论证方法。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5979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行文思路分析题答题</a:t>
            </a:r>
            <a:r>
              <a:rPr lang="en-US" altLang="zh-CN" b="1" dirty="0">
                <a:solidFill>
                  <a:srgbClr val="F5979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5979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三步骤</a:t>
            </a:r>
            <a:r>
              <a:rPr lang="en-US" altLang="zh-CN" b="1" dirty="0">
                <a:solidFill>
                  <a:srgbClr val="F5979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审读题干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把握要求。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根据题干中的关键词，锁定材料内容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1XBS3.EPS" descr="id:21474886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755651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507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通读全文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梳理结构。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根据题目要求和文本具体内容，运用划分层次的方法进行梳理，即根据事件发生发展的各个阶段，梳理出明确的结构思路。所给材料通常是围绕某一主题展开，每一部分一般有明显的关键词、关键句。学生可以由此概括每一段的大意，进而梳理段落间的逻辑关系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/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分条陈述</a:t>
            </a:r>
            <a:r>
              <a:rPr lang="zh-CN" altLang="zh-CN" b="1" dirty="0">
                <a:solidFill>
                  <a:srgbClr val="C7205C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规范作答。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模式一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采用表示次序的词语表述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。模式二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分条表述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全文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整体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65295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本课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信息类阅读拓展提优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P31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21XBS5.EPS" descr="id:21474886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4795699"/>
            <a:ext cx="2015490" cy="370840"/>
          </a:xfrm>
          <a:prstGeom prst="rect">
            <a:avLst/>
          </a:prstGeom>
        </p:spPr>
      </p:pic>
      <p:pic>
        <p:nvPicPr>
          <p:cNvPr id="5" name="手指.EPS" descr="id:21474886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06267" y="4858654"/>
            <a:ext cx="601648" cy="26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62411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1250</Words>
  <Application>Microsoft Office PowerPoint</Application>
  <PresentationFormat>自定义</PresentationFormat>
  <Paragraphs>62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381</cp:revision>
  <dcterms:created xsi:type="dcterms:W3CDTF">2020-11-06T05:24:00Z</dcterms:created>
  <dcterms:modified xsi:type="dcterms:W3CDTF">2025-06-17T00:31:00Z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